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86" r:id="rId2"/>
    <p:sldId id="350" r:id="rId3"/>
    <p:sldId id="351" r:id="rId4"/>
    <p:sldId id="352" r:id="rId5"/>
    <p:sldId id="353" r:id="rId6"/>
    <p:sldId id="354" r:id="rId7"/>
    <p:sldId id="355" r:id="rId8"/>
    <p:sldId id="356" r:id="rId9"/>
    <p:sldId id="357" r:id="rId10"/>
    <p:sldId id="358" r:id="rId11"/>
    <p:sldId id="359" r:id="rId12"/>
    <p:sldId id="360" r:id="rId13"/>
    <p:sldId id="361" r:id="rId14"/>
    <p:sldId id="362" r:id="rId15"/>
    <p:sldId id="363" r:id="rId16"/>
    <p:sldId id="364" r:id="rId17"/>
    <p:sldId id="365" r:id="rId18"/>
    <p:sldId id="366" r:id="rId19"/>
    <p:sldId id="367" r:id="rId20"/>
    <p:sldId id="368" r:id="rId21"/>
    <p:sldId id="369" r:id="rId22"/>
    <p:sldId id="370" r:id="rId23"/>
    <p:sldId id="371" r:id="rId24"/>
    <p:sldId id="372" r:id="rId25"/>
    <p:sldId id="405" r:id="rId26"/>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12" autoAdjust="0"/>
    <p:restoredTop sz="94660"/>
  </p:normalViewPr>
  <p:slideViewPr>
    <p:cSldViewPr>
      <p:cViewPr varScale="1">
        <p:scale>
          <a:sx n="105" d="100"/>
          <a:sy n="105" d="100"/>
        </p:scale>
        <p:origin x="-876" y="-9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2023-2-16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4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250096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24YLXGKXZZX3-13.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836712"/>
            <a:ext cx="10801200" cy="5256584"/>
          </a:xfrm>
        </p:spPr>
        <p:txBody>
          <a:bodyPr>
            <a:normAutofit/>
          </a:bodyPr>
          <a:lstStyle/>
          <a:p>
            <a:pPr algn="ctr">
              <a:tabLst>
                <a:tab pos="809625" algn="l"/>
              </a:tabLst>
            </a:pPr>
            <a:r>
              <a:rPr lang="zh-CN" altLang="zh-CN" sz="3200" b="1" dirty="0">
                <a:solidFill>
                  <a:srgbClr val="7030A0"/>
                </a:solidFill>
              </a:rPr>
              <a:t>阶段培优课—对接“时代热点</a:t>
            </a:r>
            <a:r>
              <a:rPr lang="zh-CN" altLang="zh-CN" sz="3200" b="1" dirty="0" smtClean="0">
                <a:solidFill>
                  <a:srgbClr val="7030A0"/>
                </a:solidFill>
              </a:rPr>
              <a:t>”，</a:t>
            </a:r>
            <a:endParaRPr lang="en-US" altLang="zh-CN" sz="3200" b="1" dirty="0" smtClean="0">
              <a:solidFill>
                <a:srgbClr val="7030A0"/>
              </a:solidFill>
            </a:endParaRPr>
          </a:p>
          <a:p>
            <a:pPr algn="ctr">
              <a:tabLst>
                <a:tab pos="809625" algn="l"/>
              </a:tabLst>
            </a:pPr>
            <a:r>
              <a:rPr lang="zh-CN" altLang="zh-CN" sz="3200" b="1" dirty="0" smtClean="0">
                <a:solidFill>
                  <a:srgbClr val="7030A0"/>
                </a:solidFill>
              </a:rPr>
              <a:t>发</a:t>
            </a:r>
            <a:r>
              <a:rPr lang="zh-CN" altLang="zh-CN" sz="3200" b="1" dirty="0">
                <a:solidFill>
                  <a:srgbClr val="7030A0"/>
                </a:solidFill>
              </a:rPr>
              <a:t>掘教材“综合探究”所蕴含的命题视角</a:t>
            </a:r>
            <a:endParaRPr lang="zh-CN" altLang="zh-CN" sz="3200" dirty="0">
              <a:solidFill>
                <a:srgbClr val="7030A0"/>
              </a:solidFill>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主题探究　结合新冠疫情防控看演绎推理和归纳推理</a:t>
            </a:r>
            <a:endParaRPr lang="zh-CN" altLang="zh-CN" sz="260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为什么考——高考源于教材</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对接教材</a:t>
            </a:r>
            <a:r>
              <a:rPr lang="en-US" altLang="zh-CN" sz="2600" b="1" kern="100" dirty="0">
                <a:latin typeface="宋体"/>
                <a:ea typeface="方正细黑一简体"/>
                <a:cs typeface="Times New Roman"/>
              </a:rPr>
              <a:t>P68</a:t>
            </a:r>
            <a:r>
              <a:rPr lang="zh-CN" altLang="zh-CN" sz="2600" b="1" kern="100" dirty="0">
                <a:latin typeface="宋体"/>
                <a:ea typeface="方正细黑一简体"/>
                <a:cs typeface="Times New Roman"/>
              </a:rPr>
              <a:t>“探究活动目标”</a:t>
            </a:r>
            <a:r>
              <a:rPr lang="en-US" altLang="zh-CN" sz="2600" b="1" kern="100" dirty="0">
                <a:latin typeface="方正细黑一简体"/>
                <a:cs typeface="Times New Roman"/>
              </a:rPr>
              <a:t>)</a:t>
            </a:r>
            <a:endParaRPr lang="zh-CN" altLang="zh-CN" sz="2600" kern="100" dirty="0">
              <a:latin typeface="宋体"/>
              <a:cs typeface="Courier New"/>
            </a:endParaRPr>
          </a:p>
          <a:p>
            <a:r>
              <a:rPr lang="zh-CN" altLang="zh-CN" sz="2600" b="1" kern="100" dirty="0">
                <a:ea typeface="C-KT"/>
                <a:cs typeface="Times New Roman"/>
              </a:rPr>
              <a:t></a:t>
            </a:r>
            <a:r>
              <a:rPr lang="zh-CN" altLang="zh-CN" sz="2600" b="1" kern="100" dirty="0">
                <a:ea typeface="方正细黑一简体"/>
                <a:cs typeface="Times New Roman"/>
              </a:rPr>
              <a:t>分析具有因果关系的思维材料，辨析其中的逻辑推理方式，领悟演绎推理的要义，学会归纳推理和类比推理的方法，提升我们的逻辑推理能力。</a:t>
            </a:r>
            <a:endParaRPr lang="zh-CN" altLang="en-US" sz="2600" dirty="0">
              <a:solidFill>
                <a:srgbClr val="7030A0"/>
              </a:solidFill>
            </a:endParaRPr>
          </a:p>
        </p:txBody>
      </p:sp>
    </p:spTree>
    <p:extLst>
      <p:ext uri="{BB962C8B-B14F-4D97-AF65-F5344CB8AC3E}">
        <p14:creationId xmlns:p14="http://schemas.microsoft.com/office/powerpoint/2010/main" val="5801915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考什么·用什么考——高考对接时代</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材料一</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国家对疫情防控政策作出优化调整，但并不意味着可以放任“躺平”。我们要各自做好自己的健康管理工作，注重个人防护，科学规范佩戴口罩是预防新冠病毒感染的有效措施之一。一个口罩可以解决</a:t>
            </a:r>
            <a:r>
              <a:rPr lang="en-US" altLang="zh-CN" sz="2600" b="1" kern="100" dirty="0">
                <a:latin typeface="宋体"/>
                <a:ea typeface="方正细黑一简体"/>
                <a:cs typeface="Times New Roman"/>
              </a:rPr>
              <a:t>90%</a:t>
            </a:r>
            <a:r>
              <a:rPr lang="zh-CN" altLang="zh-CN" sz="2600" b="1" kern="100" dirty="0">
                <a:latin typeface="宋体"/>
                <a:ea typeface="方正细黑一简体"/>
                <a:cs typeface="Times New Roman"/>
              </a:rPr>
              <a:t>的问题，若是患者戴口罩可以减少传给别人的概率为</a:t>
            </a:r>
            <a:r>
              <a:rPr lang="en-US" altLang="zh-CN" sz="2600" b="1" kern="100" dirty="0">
                <a:latin typeface="宋体"/>
                <a:ea typeface="方正细黑一简体"/>
                <a:cs typeface="Times New Roman"/>
              </a:rPr>
              <a:t>90%</a:t>
            </a:r>
            <a:r>
              <a:rPr lang="zh-CN" altLang="zh-CN" sz="2600" b="1" kern="100" dirty="0">
                <a:latin typeface="宋体"/>
                <a:ea typeface="方正细黑一简体"/>
                <a:cs typeface="Times New Roman"/>
              </a:rPr>
              <a:t>，若是健康的人戴口罩可以减少被感染的机会为</a:t>
            </a:r>
            <a:r>
              <a:rPr lang="en-US" altLang="zh-CN" sz="2600" b="1" kern="100" dirty="0">
                <a:latin typeface="宋体"/>
                <a:ea typeface="方正细黑一简体"/>
                <a:cs typeface="Times New Roman"/>
              </a:rPr>
              <a:t>90%</a:t>
            </a:r>
            <a:r>
              <a:rPr lang="zh-CN" altLang="zh-CN" sz="2600" b="1" kern="100" dirty="0">
                <a:latin typeface="宋体"/>
                <a:ea typeface="方正细黑一简体"/>
                <a:cs typeface="Times New Roman"/>
              </a:rPr>
              <a:t>。有人认为“如果大家都注意戴口罩，则疾病的感染率会下降，疾病的感染率下降了，所以，大家都注意戴口罩了。”</a:t>
            </a:r>
            <a:r>
              <a:rPr lang="en-US" altLang="zh-CN" sz="2600" b="1" kern="100" dirty="0">
                <a:latin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268760"/>
            <a:ext cx="10801200" cy="3672408"/>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命题角度</a:t>
            </a:r>
            <a:r>
              <a:rPr lang="en-US" altLang="zh-CN" sz="2600" b="1" kern="100" dirty="0">
                <a:latin typeface="宋体"/>
                <a:ea typeface="方正细黑一简体"/>
                <a:cs typeface="Times New Roman"/>
              </a:rPr>
              <a:t>1</a:t>
            </a:r>
            <a:r>
              <a:rPr lang="zh-CN" altLang="zh-CN" sz="2600" b="1" kern="100" dirty="0">
                <a:latin typeface="宋体"/>
                <a:ea typeface="方正细黑一简体"/>
                <a:cs typeface="Times New Roman"/>
              </a:rPr>
              <a:t>：指出材料一中观点是否存在逻辑错误，并作简要分析说明。</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存在逻辑错误。材料中观点属于充分条件假言推理，其有效推理结构是肯定前件式和否定后件式，而否定前件式和肯定后件式则为其无效式。材料一中的推理，由肯定后件而肯定前件，属于错误的推理结构。</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1089232" cy="6480720"/>
          </a:xfrm>
        </p:spPr>
        <p:txBody>
          <a:bodyPr>
            <a:normAutofit fontScale="92500" lnSpcReduction="20000"/>
          </a:bodyPr>
          <a:lstStyle/>
          <a:p>
            <a:pPr indent="66294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材料二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科学技术是人类同疾病较量最有力的武器。新冠疫情发生以来，我国的科研攻关组专门设立了疫苗研发专班，稳步推进疫苗攻关工作。</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一支疫苗的诞生最少要经过四步：第一步，从患者身体中提取病毒样本。第二步，分离病毒，制成疫苗。第三步，动物实验，首先为试验动物注射疫苗，尤其是对灵长类动物注射疫苗并进行观察、抽血检测，评估疫苗的安全性和有效性；过关后，还要做动物保护试验，用活病毒攻击注射了疫苗的动物，并观察这些动物是否会被感染。第四步，申请开展临床试验。临床试验总共三期，用来全面评价疫苗上市前的有效性和安全性。只有前一期临床试验成功，才能进行下一期临床试验。一期主要考察疫苗在人体里的安全性，一般受试者在几十至百例；二期考察有效性，检测疫苗能否刺激白细胞产生抗体，受试者在几百到上千例；三期采用的随机、盲法、安慰剂对照设计，在近万人群中全面评估有效性和安全性。</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08720"/>
            <a:ext cx="10801200" cy="5256584"/>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命题角度</a:t>
            </a:r>
            <a:r>
              <a:rPr lang="en-US" altLang="zh-CN" sz="2600" b="1" kern="100" dirty="0">
                <a:latin typeface="宋体"/>
                <a:ea typeface="方正细黑一简体"/>
                <a:cs typeface="Times New Roman"/>
              </a:rPr>
              <a:t>2</a:t>
            </a:r>
            <a:r>
              <a:rPr lang="zh-CN" altLang="zh-CN" sz="2600" b="1" kern="100" dirty="0">
                <a:latin typeface="宋体"/>
                <a:ea typeface="方正细黑一简体"/>
                <a:cs typeface="Times New Roman"/>
              </a:rPr>
              <a:t>：结合材料二，运用归纳推理的有关知识，分析疫苗临床试验要持续分期推进的原因。</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不完全归纳推理没有对前提中的每个对象情况都进行考察，就得出一般性结论，这种推理的前提与结论之间的联系是或然的，需要通过考察更多的认识对象、分析认识对象与有关现象之间的因果关系等方法，提高这种推理的可靠程度。疫苗临床试验需要持续分期推进，通过不断地人体实验、考察评估、归纳总结，保证疫苗对人体的安全性和有效性。</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材料三</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2019</a:t>
            </a:r>
            <a:r>
              <a:rPr lang="zh-CN" altLang="zh-CN" sz="2600" b="1" kern="100" dirty="0">
                <a:latin typeface="宋体"/>
                <a:ea typeface="方正细黑一简体"/>
                <a:cs typeface="Times New Roman"/>
              </a:rPr>
              <a:t>年</a:t>
            </a:r>
            <a:r>
              <a:rPr lang="en-US" altLang="zh-CN" sz="2600" b="1" kern="100" dirty="0">
                <a:latin typeface="宋体"/>
                <a:ea typeface="方正细黑一简体"/>
                <a:cs typeface="Times New Roman"/>
              </a:rPr>
              <a:t>7</a:t>
            </a:r>
            <a:r>
              <a:rPr lang="zh-CN" altLang="zh-CN" sz="2600" b="1" kern="100" dirty="0">
                <a:latin typeface="宋体"/>
                <a:ea typeface="方正细黑一简体"/>
                <a:cs typeface="Times New Roman"/>
              </a:rPr>
              <a:t>月</a:t>
            </a:r>
            <a:r>
              <a:rPr lang="en-US" altLang="zh-CN" sz="2600" b="1" kern="100" dirty="0">
                <a:latin typeface="宋体"/>
                <a:ea typeface="方正细黑一简体"/>
                <a:cs typeface="Times New Roman"/>
              </a:rPr>
              <a:t>2</a:t>
            </a:r>
            <a:r>
              <a:rPr lang="zh-CN" altLang="zh-CN" sz="2600" b="1" kern="100" dirty="0">
                <a:latin typeface="宋体"/>
                <a:ea typeface="方正细黑一简体"/>
                <a:cs typeface="Times New Roman"/>
              </a:rPr>
              <a:t>日，某市住房保障中心</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甲方</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与周某</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乙方</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就商铺租赁事宜签订《房屋租赁契约》，契约约定：甲方作为房屋所有权人，将上述房屋租赁给乙方经营使用。租赁期限自</a:t>
            </a:r>
            <a:r>
              <a:rPr lang="en-US" altLang="zh-CN" sz="2600" b="1" kern="100" dirty="0">
                <a:latin typeface="宋体"/>
                <a:ea typeface="方正细黑一简体"/>
                <a:cs typeface="Times New Roman"/>
              </a:rPr>
              <a:t>2019</a:t>
            </a:r>
            <a:r>
              <a:rPr lang="zh-CN" altLang="zh-CN" sz="2600" b="1" kern="100" dirty="0">
                <a:latin typeface="宋体"/>
                <a:ea typeface="方正细黑一简体"/>
                <a:cs typeface="Times New Roman"/>
              </a:rPr>
              <a:t>年</a:t>
            </a:r>
            <a:r>
              <a:rPr lang="en-US" altLang="zh-CN" sz="2600" b="1" kern="100" dirty="0">
                <a:latin typeface="宋体"/>
                <a:ea typeface="方正细黑一简体"/>
                <a:cs typeface="Times New Roman"/>
              </a:rPr>
              <a:t>8</a:t>
            </a:r>
            <a:r>
              <a:rPr lang="zh-CN" altLang="zh-CN" sz="2600" b="1" kern="100" dirty="0">
                <a:latin typeface="宋体"/>
                <a:ea typeface="方正细黑一简体"/>
                <a:cs typeface="Times New Roman"/>
              </a:rPr>
              <a:t>月</a:t>
            </a:r>
            <a:r>
              <a:rPr lang="en-US" altLang="zh-CN" sz="2600" b="1" kern="100" dirty="0">
                <a:latin typeface="宋体"/>
                <a:ea typeface="方正细黑一简体"/>
                <a:cs typeface="Times New Roman"/>
              </a:rPr>
              <a:t>1</a:t>
            </a:r>
            <a:r>
              <a:rPr lang="zh-CN" altLang="zh-CN" sz="2600" b="1" kern="100" dirty="0">
                <a:latin typeface="宋体"/>
                <a:ea typeface="方正细黑一简体"/>
                <a:cs typeface="Times New Roman"/>
              </a:rPr>
              <a:t>日至</a:t>
            </a:r>
            <a:r>
              <a:rPr lang="en-US" altLang="zh-CN" sz="2600" b="1" kern="100" dirty="0">
                <a:latin typeface="宋体"/>
                <a:ea typeface="方正细黑一简体"/>
                <a:cs typeface="Times New Roman"/>
              </a:rPr>
              <a:t>2021</a:t>
            </a:r>
            <a:r>
              <a:rPr lang="zh-CN" altLang="zh-CN" sz="2600" b="1" kern="100" dirty="0">
                <a:latin typeface="宋体"/>
                <a:ea typeface="方正细黑一简体"/>
                <a:cs typeface="Times New Roman"/>
              </a:rPr>
              <a:t>年</a:t>
            </a:r>
            <a:r>
              <a:rPr lang="en-US" altLang="zh-CN" sz="2600" b="1" kern="100" dirty="0">
                <a:latin typeface="宋体"/>
                <a:ea typeface="方正细黑一简体"/>
                <a:cs typeface="Times New Roman"/>
              </a:rPr>
              <a:t>3</a:t>
            </a:r>
            <a:r>
              <a:rPr lang="zh-CN" altLang="zh-CN" sz="2600" b="1" kern="100" dirty="0">
                <a:latin typeface="宋体"/>
                <a:ea typeface="方正细黑一简体"/>
                <a:cs typeface="Times New Roman"/>
              </a:rPr>
              <a:t>月</a:t>
            </a:r>
            <a:r>
              <a:rPr lang="en-US" altLang="zh-CN" sz="2600" b="1" kern="100" dirty="0">
                <a:latin typeface="宋体"/>
                <a:ea typeface="方正细黑一简体"/>
                <a:cs typeface="Times New Roman"/>
              </a:rPr>
              <a:t>31</a:t>
            </a:r>
            <a:r>
              <a:rPr lang="zh-CN" altLang="zh-CN" sz="2600" b="1" kern="100" dirty="0">
                <a:latin typeface="宋体"/>
                <a:ea typeface="方正细黑一简体"/>
                <a:cs typeface="Times New Roman"/>
              </a:rPr>
              <a:t>日止，租金为</a:t>
            </a:r>
            <a:r>
              <a:rPr lang="en-US" altLang="zh-CN" sz="2600" b="1" kern="100" dirty="0">
                <a:latin typeface="宋体"/>
                <a:ea typeface="方正细黑一简体"/>
                <a:cs typeface="Times New Roman"/>
              </a:rPr>
              <a:t>35 075</a:t>
            </a:r>
            <a:r>
              <a:rPr lang="zh-CN" altLang="zh-CN" sz="2600" b="1" kern="100" dirty="0">
                <a:latin typeface="宋体"/>
                <a:ea typeface="方正细黑一简体"/>
                <a:cs typeface="Times New Roman"/>
              </a:rPr>
              <a:t>元，乙方应当于租期开始前支付租金至甲方账户，在租赁期限届满时，乙方须将房屋恢复原状并及时交还给甲方。此外，契约中还约定了双方的权利义务及违约责任等条款。甲方依约将房屋交付被告使用，乙方支付了</a:t>
            </a:r>
            <a:r>
              <a:rPr lang="en-US" altLang="zh-CN" sz="2600" b="1" kern="100" dirty="0">
                <a:latin typeface="宋体"/>
                <a:ea typeface="方正细黑一简体"/>
                <a:cs typeface="Times New Roman"/>
              </a:rPr>
              <a:t>2021</a:t>
            </a:r>
            <a:r>
              <a:rPr lang="zh-CN" altLang="zh-CN" sz="2600" b="1" kern="100" dirty="0">
                <a:latin typeface="宋体"/>
                <a:ea typeface="方正细黑一简体"/>
                <a:cs typeface="Times New Roman"/>
              </a:rPr>
              <a:t>年</a:t>
            </a:r>
            <a:r>
              <a:rPr lang="en-US" altLang="zh-CN" sz="2600" b="1" kern="100" dirty="0">
                <a:latin typeface="宋体"/>
                <a:ea typeface="方正细黑一简体"/>
                <a:cs typeface="Times New Roman"/>
              </a:rPr>
              <a:t>3</a:t>
            </a:r>
            <a:r>
              <a:rPr lang="zh-CN" altLang="zh-CN" sz="2600" b="1" kern="100" dirty="0">
                <a:latin typeface="宋体"/>
                <a:ea typeface="方正细黑一简体"/>
                <a:cs typeface="Times New Roman"/>
              </a:rPr>
              <a:t>月</a:t>
            </a:r>
            <a:r>
              <a:rPr lang="en-US" altLang="zh-CN" sz="2600" b="1" kern="100" dirty="0">
                <a:latin typeface="宋体"/>
                <a:ea typeface="方正细黑一简体"/>
                <a:cs typeface="Times New Roman"/>
              </a:rPr>
              <a:t>31</a:t>
            </a:r>
            <a:r>
              <a:rPr lang="zh-CN" altLang="zh-CN" sz="2600" b="1" kern="100" dirty="0">
                <a:latin typeface="宋体"/>
                <a:ea typeface="方正细黑一简体"/>
                <a:cs typeface="Times New Roman"/>
              </a:rPr>
              <a:t>日前的租金。按照新冠疫情减免政策，甲方减免了乙方</a:t>
            </a:r>
            <a:r>
              <a:rPr lang="en-US" altLang="zh-CN" sz="2600" b="1" kern="100" dirty="0">
                <a:latin typeface="宋体"/>
                <a:ea typeface="方正细黑一简体"/>
                <a:cs typeface="Times New Roman"/>
              </a:rPr>
              <a:t>2021</a:t>
            </a:r>
            <a:r>
              <a:rPr lang="zh-CN" altLang="zh-CN" sz="2600" b="1" kern="100" dirty="0">
                <a:latin typeface="宋体"/>
                <a:ea typeface="方正细黑一简体"/>
                <a:cs typeface="Times New Roman"/>
              </a:rPr>
              <a:t>年</a:t>
            </a:r>
            <a:r>
              <a:rPr lang="en-US" altLang="zh-CN" sz="2600" b="1" kern="100" dirty="0">
                <a:latin typeface="宋体"/>
                <a:ea typeface="方正细黑一简体"/>
                <a:cs typeface="Times New Roman"/>
              </a:rPr>
              <a:t>4</a:t>
            </a:r>
            <a:r>
              <a:rPr lang="zh-CN" altLang="zh-CN" sz="2600" b="1" kern="100" dirty="0">
                <a:latin typeface="宋体"/>
                <a:ea typeface="方正细黑一简体"/>
                <a:cs typeface="Times New Roman"/>
              </a:rPr>
              <a:t>月</a:t>
            </a:r>
            <a:r>
              <a:rPr lang="en-US" altLang="zh-CN" sz="2600" b="1" kern="100" dirty="0">
                <a:latin typeface="宋体"/>
                <a:ea typeface="方正细黑一简体"/>
                <a:cs typeface="Times New Roman"/>
              </a:rPr>
              <a:t>1</a:t>
            </a:r>
            <a:r>
              <a:rPr lang="zh-CN" altLang="zh-CN" sz="2600" b="1" kern="100" dirty="0">
                <a:latin typeface="宋体"/>
                <a:ea typeface="方正细黑一简体"/>
                <a:cs typeface="Times New Roman"/>
              </a:rPr>
              <a:t>日至</a:t>
            </a:r>
            <a:r>
              <a:rPr lang="en-US" altLang="zh-CN" sz="2600" b="1" kern="100" dirty="0">
                <a:latin typeface="宋体"/>
                <a:ea typeface="方正细黑一简体"/>
                <a:cs typeface="Times New Roman"/>
              </a:rPr>
              <a:t>5</a:t>
            </a:r>
            <a:r>
              <a:rPr lang="zh-CN" altLang="zh-CN" sz="2600" b="1" kern="100" dirty="0">
                <a:latin typeface="宋体"/>
                <a:ea typeface="方正细黑一简体"/>
                <a:cs typeface="Times New Roman"/>
              </a:rPr>
              <a:t>月</a:t>
            </a:r>
            <a:r>
              <a:rPr lang="en-US" altLang="zh-CN" sz="2600" b="1" kern="100" dirty="0">
                <a:latin typeface="宋体"/>
                <a:ea typeface="方正细黑一简体"/>
                <a:cs typeface="Times New Roman"/>
              </a:rPr>
              <a:t>31</a:t>
            </a:r>
            <a:r>
              <a:rPr lang="zh-CN" altLang="zh-CN" sz="2600" b="1" kern="100" dirty="0">
                <a:latin typeface="宋体"/>
                <a:ea typeface="方正细黑一简体"/>
                <a:cs typeface="Times New Roman"/>
              </a:rPr>
              <a:t>日两个月租金。</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24744"/>
            <a:ext cx="10801200" cy="4464496"/>
          </a:xfrm>
        </p:spPr>
        <p:txBody>
          <a:bodyPr>
            <a:normAutofit/>
          </a:bodyPr>
          <a:lstStyle/>
          <a:p>
            <a:pPr>
              <a:tabLst>
                <a:tab pos="809625" algn="l"/>
              </a:tabLst>
            </a:pPr>
            <a:r>
              <a:rPr lang="zh-CN" altLang="zh-CN" sz="2600" b="1" kern="100" dirty="0">
                <a:ea typeface="方正细黑一简体"/>
                <a:cs typeface="Times New Roman"/>
              </a:rPr>
              <a:t>自</a:t>
            </a:r>
            <a:r>
              <a:rPr lang="en-US" altLang="zh-CN" sz="2600" b="1" kern="100" dirty="0">
                <a:ea typeface="方正细黑一简体"/>
                <a:cs typeface="Times New Roman"/>
              </a:rPr>
              <a:t>2021</a:t>
            </a:r>
            <a:r>
              <a:rPr lang="zh-CN" altLang="zh-CN" sz="2600" b="1" kern="100" dirty="0">
                <a:ea typeface="方正细黑一简体"/>
                <a:cs typeface="Times New Roman"/>
              </a:rPr>
              <a:t>年</a:t>
            </a:r>
            <a:r>
              <a:rPr lang="en-US" altLang="zh-CN" sz="2600" b="1" kern="100" dirty="0">
                <a:ea typeface="方正细黑一简体"/>
                <a:cs typeface="Times New Roman"/>
              </a:rPr>
              <a:t>6</a:t>
            </a:r>
            <a:r>
              <a:rPr lang="zh-CN" altLang="zh-CN" sz="2600" b="1" kern="100" dirty="0">
                <a:ea typeface="方正细黑一简体"/>
                <a:cs typeface="Times New Roman"/>
              </a:rPr>
              <a:t>月</a:t>
            </a:r>
            <a:r>
              <a:rPr lang="en-US" altLang="zh-CN" sz="2600" b="1" kern="100" dirty="0">
                <a:ea typeface="方正细黑一简体"/>
                <a:cs typeface="Times New Roman"/>
              </a:rPr>
              <a:t>1</a:t>
            </a:r>
            <a:r>
              <a:rPr lang="zh-CN" altLang="zh-CN" sz="2600" b="1" kern="100" dirty="0">
                <a:ea typeface="方正细黑一简体"/>
                <a:cs typeface="Times New Roman"/>
              </a:rPr>
              <a:t>日起，乙方在无任何法律依据的情况下，仍然占有使用该商铺。甲方认为，双方租赁合同已期满，乙方应当履行交还租赁房屋及支付租赁费用的义务。甲方在催告乙方交还租赁房屋及相关费用无果的情况下，于</a:t>
            </a:r>
            <a:r>
              <a:rPr lang="en-US" altLang="zh-CN" sz="2600" b="1" kern="100" dirty="0">
                <a:ea typeface="方正细黑一简体"/>
                <a:cs typeface="Times New Roman"/>
              </a:rPr>
              <a:t>2021</a:t>
            </a:r>
            <a:r>
              <a:rPr lang="zh-CN" altLang="zh-CN" sz="2600" b="1" kern="100" dirty="0">
                <a:ea typeface="方正细黑一简体"/>
                <a:cs typeface="Times New Roman"/>
              </a:rPr>
              <a:t>年</a:t>
            </a:r>
            <a:r>
              <a:rPr lang="en-US" altLang="zh-CN" sz="2600" b="1" kern="100" dirty="0">
                <a:ea typeface="方正细黑一简体"/>
                <a:cs typeface="Times New Roman"/>
              </a:rPr>
              <a:t>9</a:t>
            </a:r>
            <a:r>
              <a:rPr lang="zh-CN" altLang="zh-CN" sz="2600" b="1" kern="100" dirty="0">
                <a:ea typeface="方正细黑一简体"/>
                <a:cs typeface="Times New Roman"/>
              </a:rPr>
              <a:t>月</a:t>
            </a:r>
            <a:r>
              <a:rPr lang="en-US" altLang="zh-CN" sz="2600" b="1" kern="100" dirty="0">
                <a:ea typeface="方正细黑一简体"/>
                <a:cs typeface="Times New Roman"/>
              </a:rPr>
              <a:t>9</a:t>
            </a:r>
            <a:r>
              <a:rPr lang="zh-CN" altLang="zh-CN" sz="2600" b="1" kern="100" dirty="0">
                <a:ea typeface="方正细黑一简体"/>
                <a:cs typeface="Times New Roman"/>
              </a:rPr>
              <a:t>日向被告寄送《解除租赁合同通知书》，而被告置若罔闻。于是，甲方将乙方告上了法庭。经审理法院判决：乙方于判决生效之日十日内向甲方腾退所租商铺，并按照租赁契约的租金标准支付从</a:t>
            </a:r>
            <a:r>
              <a:rPr lang="en-US" altLang="zh-CN" sz="2600" b="1" kern="100" dirty="0">
                <a:ea typeface="方正细黑一简体"/>
                <a:cs typeface="Times New Roman"/>
              </a:rPr>
              <a:t>2021</a:t>
            </a:r>
            <a:r>
              <a:rPr lang="zh-CN" altLang="zh-CN" sz="2600" b="1" kern="100" dirty="0">
                <a:ea typeface="方正细黑一简体"/>
                <a:cs typeface="Times New Roman"/>
              </a:rPr>
              <a:t>年</a:t>
            </a:r>
            <a:r>
              <a:rPr lang="en-US" altLang="zh-CN" sz="2600" b="1" kern="100" dirty="0">
                <a:ea typeface="方正细黑一简体"/>
                <a:cs typeface="Times New Roman"/>
              </a:rPr>
              <a:t>6</a:t>
            </a:r>
            <a:r>
              <a:rPr lang="zh-CN" altLang="zh-CN" sz="2600" b="1" kern="100" dirty="0">
                <a:ea typeface="方正细黑一简体"/>
                <a:cs typeface="Times New Roman"/>
              </a:rPr>
              <a:t>月</a:t>
            </a:r>
            <a:r>
              <a:rPr lang="en-US" altLang="zh-CN" sz="2600" b="1" kern="100" dirty="0">
                <a:ea typeface="方正细黑一简体"/>
                <a:cs typeface="Times New Roman"/>
              </a:rPr>
              <a:t>1</a:t>
            </a:r>
            <a:r>
              <a:rPr lang="zh-CN" altLang="zh-CN" sz="2600" b="1" kern="100" dirty="0">
                <a:ea typeface="方正细黑一简体"/>
                <a:cs typeface="Times New Roman"/>
              </a:rPr>
              <a:t>日起至实际交房之日止的占有使用费。</a:t>
            </a: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2766287896"/>
              </p:ext>
            </p:extLst>
          </p:nvPr>
        </p:nvGraphicFramePr>
        <p:xfrm>
          <a:off x="1633091" y="549275"/>
          <a:ext cx="8352928" cy="6062472"/>
        </p:xfrm>
        <a:graphic>
          <a:graphicData uri="http://schemas.openxmlformats.org/drawingml/2006/table">
            <a:tbl>
              <a:tblPr/>
              <a:tblGrid>
                <a:gridCol w="8352928"/>
              </a:tblGrid>
              <a:tr h="2617932">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法律关于疫情防控期间减免房租的规定是：部分省市承租市属及以下国有经营用房的企业和个体工商户房租可以减免一个月；对租用其他经营用房的，鼓励私人业主为租户减免租金，但不作强制性规定要求。</a:t>
                      </a:r>
                      <a:endParaRPr lang="zh-CN" sz="2600" kern="100" dirty="0">
                        <a:effectLst/>
                        <a:latin typeface="宋体"/>
                        <a:cs typeface="Courier New"/>
                      </a:endParaRPr>
                    </a:p>
                  </a:txBody>
                  <a:tcPr marL="53306" marR="533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1518">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中华人民共和国民法典》第七百零七条：程赁期限六个月以上的，应当采用书面形式。当事人未采用书面形式，无法确定租赁期限的，视为不定期租赁。第七百零八条：出租人应当按照约定将租赁物交付承租人，并在租赁期限内保持租赁物符合约定的用途。</a:t>
                      </a:r>
                      <a:endParaRPr lang="zh-CN" sz="2600" kern="100" dirty="0">
                        <a:effectLst/>
                        <a:latin typeface="宋体"/>
                        <a:cs typeface="Courier New"/>
                      </a:endParaRPr>
                    </a:p>
                  </a:txBody>
                  <a:tcPr marL="53306" marR="533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命题角度</a:t>
            </a:r>
            <a:r>
              <a:rPr lang="en-US" altLang="zh-CN" sz="2600" b="1" kern="100" dirty="0">
                <a:latin typeface="宋体"/>
                <a:ea typeface="方正细黑一简体"/>
                <a:cs typeface="Times New Roman"/>
              </a:rPr>
              <a:t>3</a:t>
            </a:r>
            <a:r>
              <a:rPr lang="zh-CN" altLang="zh-CN" sz="2600" b="1" kern="100" dirty="0">
                <a:latin typeface="宋体"/>
                <a:ea typeface="方正细黑一简体"/>
                <a:cs typeface="Times New Roman"/>
              </a:rPr>
              <a:t>：庭审过程中，乙方认为，受新冠疫情影响，自己的经营受到很大冲击，而新冠疫情属于不可抗力，因此，乙方请求甲方免除自己所欠房租。法院当庭驳回乙方的请求。运用假言推理的知识，说明法庭驳回乙方请求的原因。</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对必要条件假言推理而言，只有前件为真，后件才可能为真，前件为假，后件一定为假，虽然新冠疫情属于不可抗力，但甲方已经减免了乙方两个月房租，超过了法律减免一个月的规定。乙方不能再因疫情原因请求减免房租，因此，乙方的请求被驳回。</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24744"/>
            <a:ext cx="10801200" cy="4608512"/>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还可以这样考——综合命题视角</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综合融会命题</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材料二中还运用了哪些推理的推理形式和方法？</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①科研人员选择与人类本质属性更接近的灵长类动物进行实验，初步评估疫苗的安全性和有效性，运用了类比推理的方法。②临床试验考查疫苗安全性、有效性运用了归纳推理的求同法、求异法等探求因果联系的方法。</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96752"/>
            <a:ext cx="10801200" cy="4752528"/>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综合融会命题</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结合上述材料，说明如何进行演绎推理和归纳推理。</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①演绎推理确保结论真实必须具备前提真实、推理结构正确等条件。②正确进行演绎推理，要熟知其推理规则，自觉避免逻辑错误。③提高不完全归纳推理的可靠程度，需要在认识对象与有关现象之间寻找因果联系。</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836712"/>
            <a:ext cx="10801200" cy="5328592"/>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跨模块综合命题</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结合材料二，运用“追求真理是一个过程”的知识，说明疫苗研制必须要经过四步，以确保疫苗对人体的安全性和有效性。</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①认识具有反复性，受主客观条件限制，追求真理不是一帆风顺的，疫苗研制不可能一次试验就能达到满意的效果。②认识具有无限性，疫情在变化发展，病毒也会有变异，必须多步骤多批次进行研究。③认识具有上升性，经过严格分期试验研究，才能确保疫苗安全、高效。</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跨模块综合命题</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运用《法律与生活》知识，分析材料三中人民法院作出上述判决的理由。</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案例中甲、乙双方签订的《房屋租赁契约》系当事人真实的意思表示，且不违反法律、行政法规强制性规定，合法有效。根据民法典规定，合同租赁期限届满后，乙方继续使用房屋并缴纳租金，甲方接收租金，双方之间形成不定期租赁关系。不定期租赁期间，甲方按照合同约定地址向乙方寄送《解除租赁合书》，视为送达，双方合同解除。合同解除后，乙方应当向甲方返还房屋，并支付相应的商铺占有使用费。</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99392"/>
            <a:ext cx="10801200" cy="1368152"/>
          </a:xfrm>
        </p:spPr>
        <p:txBody>
          <a:bodyPr>
            <a:normAutofit lnSpcReduction="10000"/>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关联哪些知识——系统答题思维</a:t>
            </a:r>
            <a:endParaRPr lang="zh-CN" altLang="zh-CN" sz="1050" kern="100" dirty="0">
              <a:latin typeface="宋体"/>
              <a:cs typeface="Courier New"/>
            </a:endParaRPr>
          </a:p>
          <a:p>
            <a:r>
              <a:rPr lang="zh-CN" altLang="zh-CN" sz="2600" b="1" kern="100" dirty="0">
                <a:ea typeface="方正细黑一简体"/>
                <a:cs typeface="Times New Roman"/>
              </a:rPr>
              <a:t>一、归纳推理与演绎推理的关系</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857508659"/>
              </p:ext>
            </p:extLst>
          </p:nvPr>
        </p:nvGraphicFramePr>
        <p:xfrm>
          <a:off x="408953" y="1416650"/>
          <a:ext cx="11449273" cy="5324717"/>
        </p:xfrm>
        <a:graphic>
          <a:graphicData uri="http://schemas.openxmlformats.org/drawingml/2006/table">
            <a:tbl>
              <a:tblPr/>
              <a:tblGrid>
                <a:gridCol w="572463"/>
                <a:gridCol w="2535197"/>
                <a:gridCol w="3925466"/>
                <a:gridCol w="4416147"/>
              </a:tblGrid>
              <a:tr h="427373">
                <a:tc rowSpan="5">
                  <a:txBody>
                    <a:bodyPr/>
                    <a:lstStyle/>
                    <a:p>
                      <a:pPr algn="ctr">
                        <a:lnSpc>
                          <a:spcPct val="120000"/>
                        </a:lnSpc>
                        <a:spcAft>
                          <a:spcPts val="0"/>
                        </a:spcAft>
                        <a:tabLst>
                          <a:tab pos="2700655" algn="l"/>
                        </a:tabLst>
                      </a:pPr>
                      <a:r>
                        <a:rPr lang="zh-CN" sz="2400" b="1" kern="100" dirty="0">
                          <a:effectLst/>
                          <a:latin typeface="宋体"/>
                          <a:ea typeface="方正细黑一简体"/>
                          <a:cs typeface="Times New Roman"/>
                        </a:rPr>
                        <a:t>区别</a:t>
                      </a:r>
                      <a:endParaRPr lang="zh-CN" sz="24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tabLst>
                          <a:tab pos="2700655" algn="l"/>
                        </a:tabLst>
                      </a:pPr>
                      <a:r>
                        <a:rPr lang="zh-CN" sz="2400" b="1" kern="100" dirty="0">
                          <a:effectLst/>
                          <a:latin typeface="宋体"/>
                          <a:ea typeface="方正细黑一简体"/>
                          <a:cs typeface="Times New Roman"/>
                        </a:rPr>
                        <a:t>关系</a:t>
                      </a:r>
                      <a:endParaRPr lang="zh-CN" sz="24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tabLst>
                          <a:tab pos="2700655" algn="l"/>
                        </a:tabLst>
                      </a:pPr>
                      <a:r>
                        <a:rPr lang="zh-CN" sz="2400" b="1" kern="100">
                          <a:effectLst/>
                          <a:latin typeface="宋体"/>
                          <a:ea typeface="方正细黑一简体"/>
                          <a:cs typeface="Times New Roman"/>
                        </a:rPr>
                        <a:t>演绎推理</a:t>
                      </a:r>
                      <a:endParaRPr lang="zh-CN" sz="24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tabLst>
                          <a:tab pos="2700655" algn="l"/>
                        </a:tabLst>
                      </a:pPr>
                      <a:r>
                        <a:rPr lang="zh-CN" sz="2400" b="1" kern="100" dirty="0">
                          <a:effectLst/>
                          <a:latin typeface="宋体"/>
                          <a:ea typeface="方正细黑一简体"/>
                          <a:cs typeface="Times New Roman"/>
                        </a:rPr>
                        <a:t>归纳推理</a:t>
                      </a:r>
                      <a:endParaRPr lang="zh-CN" sz="24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4746">
                <a:tc vMerge="1">
                  <a:txBody>
                    <a:bodyPr/>
                    <a:lstStyle/>
                    <a:p>
                      <a:endParaRPr lang="zh-CN" altLang="en-US"/>
                    </a:p>
                  </a:txBody>
                  <a:tcPr/>
                </a:tc>
                <a:tc>
                  <a:txBody>
                    <a:bodyPr/>
                    <a:lstStyle/>
                    <a:p>
                      <a:pPr algn="ctr">
                        <a:lnSpc>
                          <a:spcPct val="120000"/>
                        </a:lnSpc>
                        <a:spcAft>
                          <a:spcPts val="0"/>
                        </a:spcAft>
                        <a:tabLst>
                          <a:tab pos="2700655" algn="l"/>
                        </a:tabLst>
                      </a:pPr>
                      <a:r>
                        <a:rPr lang="zh-CN" sz="2400" b="1" kern="100" dirty="0">
                          <a:effectLst/>
                          <a:latin typeface="宋体"/>
                          <a:ea typeface="方正细黑一简体"/>
                          <a:cs typeface="Times New Roman"/>
                        </a:rPr>
                        <a:t>思维进程不同</a:t>
                      </a:r>
                      <a:endParaRPr lang="zh-CN" sz="24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tabLst>
                          <a:tab pos="2700655" algn="l"/>
                        </a:tabLst>
                      </a:pPr>
                      <a:r>
                        <a:rPr lang="zh-CN" sz="2400" b="1" kern="100">
                          <a:effectLst/>
                          <a:latin typeface="宋体"/>
                          <a:ea typeface="方正细黑一简体"/>
                          <a:cs typeface="Times New Roman"/>
                        </a:rPr>
                        <a:t>从一般性前提推出特殊性结论</a:t>
                      </a:r>
                      <a:endParaRPr lang="zh-CN" sz="24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tabLst>
                          <a:tab pos="2700655" algn="l"/>
                        </a:tabLst>
                      </a:pPr>
                      <a:r>
                        <a:rPr lang="zh-CN" sz="2400" b="1" kern="100" dirty="0">
                          <a:effectLst/>
                          <a:latin typeface="宋体"/>
                          <a:ea typeface="方正细黑一简体"/>
                          <a:cs typeface="Times New Roman"/>
                        </a:rPr>
                        <a:t>从特殊性前提推出一般性结论</a:t>
                      </a:r>
                      <a:endParaRPr lang="zh-CN" sz="24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4746">
                <a:tc vMerge="1">
                  <a:txBody>
                    <a:bodyPr/>
                    <a:lstStyle/>
                    <a:p>
                      <a:endParaRPr lang="zh-CN" altLang="en-US"/>
                    </a:p>
                  </a:txBody>
                  <a:tcPr/>
                </a:tc>
                <a:tc>
                  <a:txBody>
                    <a:bodyPr/>
                    <a:lstStyle/>
                    <a:p>
                      <a:pPr algn="ctr">
                        <a:lnSpc>
                          <a:spcPct val="120000"/>
                        </a:lnSpc>
                        <a:spcAft>
                          <a:spcPts val="0"/>
                        </a:spcAft>
                        <a:tabLst>
                          <a:tab pos="2700655" algn="l"/>
                        </a:tabLst>
                      </a:pPr>
                      <a:r>
                        <a:rPr lang="zh-CN" sz="2400" b="1" kern="100" dirty="0">
                          <a:effectLst/>
                          <a:latin typeface="宋体"/>
                          <a:ea typeface="方正细黑一简体"/>
                          <a:cs typeface="Times New Roman"/>
                        </a:rPr>
                        <a:t>对前提真实性</a:t>
                      </a:r>
                      <a:endParaRPr lang="zh-CN" sz="2400" kern="100" dirty="0">
                        <a:effectLst/>
                        <a:latin typeface="宋体"/>
                        <a:cs typeface="Courier New"/>
                      </a:endParaRPr>
                    </a:p>
                    <a:p>
                      <a:pPr algn="ctr">
                        <a:lnSpc>
                          <a:spcPct val="120000"/>
                        </a:lnSpc>
                        <a:spcAft>
                          <a:spcPts val="0"/>
                        </a:spcAft>
                        <a:tabLst>
                          <a:tab pos="2700655" algn="l"/>
                        </a:tabLst>
                      </a:pPr>
                      <a:r>
                        <a:rPr lang="zh-CN" sz="2400" b="1" kern="100" dirty="0">
                          <a:effectLst/>
                          <a:latin typeface="宋体"/>
                          <a:ea typeface="方正细黑一简体"/>
                          <a:cs typeface="Times New Roman"/>
                        </a:rPr>
                        <a:t>的要求不同</a:t>
                      </a:r>
                      <a:endParaRPr lang="zh-CN" sz="24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tabLst>
                          <a:tab pos="2700655" algn="l"/>
                        </a:tabLst>
                      </a:pPr>
                      <a:r>
                        <a:rPr lang="zh-CN" sz="2400" b="1" kern="100" dirty="0">
                          <a:effectLst/>
                          <a:latin typeface="宋体"/>
                          <a:ea typeface="方正细黑一简体"/>
                          <a:cs typeface="Times New Roman"/>
                        </a:rPr>
                        <a:t>不要求前提必须真实</a:t>
                      </a:r>
                      <a:endParaRPr lang="zh-CN" sz="24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tabLst>
                          <a:tab pos="2700655" algn="l"/>
                        </a:tabLst>
                      </a:pPr>
                      <a:r>
                        <a:rPr lang="zh-CN" sz="2400" b="1" kern="100">
                          <a:effectLst/>
                          <a:latin typeface="宋体"/>
                          <a:ea typeface="方正细黑一简体"/>
                          <a:cs typeface="Times New Roman"/>
                        </a:rPr>
                        <a:t>前提必须真实</a:t>
                      </a:r>
                      <a:endParaRPr lang="zh-CN" sz="24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4746">
                <a:tc vMerge="1">
                  <a:txBody>
                    <a:bodyPr/>
                    <a:lstStyle/>
                    <a:p>
                      <a:endParaRPr lang="zh-CN" altLang="en-US"/>
                    </a:p>
                  </a:txBody>
                  <a:tcPr/>
                </a:tc>
                <a:tc>
                  <a:txBody>
                    <a:bodyPr/>
                    <a:lstStyle/>
                    <a:p>
                      <a:pPr algn="ctr">
                        <a:lnSpc>
                          <a:spcPct val="120000"/>
                        </a:lnSpc>
                        <a:spcAft>
                          <a:spcPts val="0"/>
                        </a:spcAft>
                        <a:tabLst>
                          <a:tab pos="2700655" algn="l"/>
                        </a:tabLst>
                      </a:pPr>
                      <a:r>
                        <a:rPr lang="zh-CN" sz="2400" b="1" kern="100" dirty="0">
                          <a:effectLst/>
                          <a:latin typeface="宋体"/>
                          <a:ea typeface="方正细黑一简体"/>
                          <a:cs typeface="Times New Roman"/>
                        </a:rPr>
                        <a:t>结论所断定的知识范围不同</a:t>
                      </a:r>
                      <a:endParaRPr lang="zh-CN" sz="24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20000"/>
                        </a:lnSpc>
                        <a:spcAft>
                          <a:spcPts val="0"/>
                        </a:spcAft>
                        <a:tabLst>
                          <a:tab pos="2700655" algn="l"/>
                        </a:tabLst>
                      </a:pPr>
                      <a:r>
                        <a:rPr lang="zh-CN" sz="2400" b="1" kern="100" dirty="0">
                          <a:effectLst/>
                          <a:latin typeface="宋体"/>
                          <a:ea typeface="方正细黑一简体"/>
                          <a:cs typeface="Times New Roman"/>
                        </a:rPr>
                        <a:t>结论没有超出前提所断定的知识范围</a:t>
                      </a:r>
                      <a:endParaRPr lang="zh-CN" sz="24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20000"/>
                        </a:lnSpc>
                        <a:spcAft>
                          <a:spcPts val="0"/>
                        </a:spcAft>
                        <a:tabLst>
                          <a:tab pos="2700655" algn="l"/>
                        </a:tabLst>
                      </a:pPr>
                      <a:r>
                        <a:rPr lang="zh-CN" sz="2400" b="1" kern="100">
                          <a:effectLst/>
                          <a:latin typeface="宋体"/>
                          <a:ea typeface="方正细黑一简体"/>
                          <a:cs typeface="Times New Roman"/>
                        </a:rPr>
                        <a:t>除了完全归纳推理，结论都超出了前提所断定的知识范围</a:t>
                      </a:r>
                      <a:endParaRPr lang="zh-CN" sz="24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3106">
                <a:tc vMerge="1">
                  <a:txBody>
                    <a:bodyPr/>
                    <a:lstStyle/>
                    <a:p>
                      <a:endParaRPr lang="zh-CN" altLang="en-US"/>
                    </a:p>
                  </a:txBody>
                  <a:tcPr/>
                </a:tc>
                <a:tc>
                  <a:txBody>
                    <a:bodyPr/>
                    <a:lstStyle/>
                    <a:p>
                      <a:pPr algn="ctr">
                        <a:lnSpc>
                          <a:spcPct val="120000"/>
                        </a:lnSpc>
                        <a:spcAft>
                          <a:spcPts val="0"/>
                        </a:spcAft>
                        <a:tabLst>
                          <a:tab pos="2700655" algn="l"/>
                        </a:tabLst>
                      </a:pPr>
                      <a:r>
                        <a:rPr lang="zh-CN" sz="2400" b="1" kern="100">
                          <a:effectLst/>
                          <a:latin typeface="宋体"/>
                          <a:ea typeface="方正细黑一简体"/>
                          <a:cs typeface="Times New Roman"/>
                        </a:rPr>
                        <a:t>前提与结论间的联系程度不同</a:t>
                      </a:r>
                      <a:endParaRPr lang="zh-CN" sz="24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20000"/>
                        </a:lnSpc>
                        <a:spcAft>
                          <a:spcPts val="0"/>
                        </a:spcAft>
                        <a:tabLst>
                          <a:tab pos="2700655" algn="l"/>
                        </a:tabLst>
                      </a:pPr>
                      <a:r>
                        <a:rPr lang="zh-CN" sz="2400" b="1" kern="100" dirty="0">
                          <a:effectLst/>
                          <a:latin typeface="宋体"/>
                          <a:ea typeface="方正细黑一简体"/>
                          <a:cs typeface="Times New Roman"/>
                        </a:rPr>
                        <a:t>前提与结论间的联系是必然的，也就是说，前提真实，推理形式正确，结论就必然是真的</a:t>
                      </a:r>
                      <a:endParaRPr lang="zh-CN" sz="24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20000"/>
                        </a:lnSpc>
                        <a:spcAft>
                          <a:spcPts val="0"/>
                        </a:spcAft>
                        <a:tabLst>
                          <a:tab pos="2700655" algn="l"/>
                        </a:tabLst>
                      </a:pPr>
                      <a:r>
                        <a:rPr lang="zh-CN" sz="2400" b="1" kern="100" dirty="0">
                          <a:effectLst/>
                          <a:latin typeface="宋体"/>
                          <a:ea typeface="方正细黑一简体"/>
                          <a:cs typeface="Times New Roman"/>
                        </a:rPr>
                        <a:t>除了完全归纳推理前提与结论间的联系是必然的外，前提和结论间的联系都是或然的，也就是说，前提真实，推理形式也正确，但不能必然推出真实的结论</a:t>
                      </a:r>
                      <a:endParaRPr lang="zh-CN" sz="24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a:graphicFrameLocks noGrp="1"/>
          </p:cNvGraphicFramePr>
          <p:nvPr/>
        </p:nvGraphicFramePr>
        <p:xfrm>
          <a:off x="1129982" y="1842357"/>
          <a:ext cx="9935210" cy="4041648"/>
        </p:xfrm>
        <a:graphic>
          <a:graphicData uri="http://schemas.openxmlformats.org/drawingml/2006/table">
            <a:tbl>
              <a:tblPr/>
              <a:tblGrid>
                <a:gridCol w="754380"/>
                <a:gridCol w="9180830"/>
              </a:tblGrid>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联系</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smtClean="0">
                          <a:effectLst/>
                          <a:latin typeface="宋体"/>
                          <a:ea typeface="方正细黑一简体"/>
                          <a:cs typeface="Times New Roman"/>
                        </a:rPr>
                        <a:t>①演绎推</a:t>
                      </a:r>
                      <a:r>
                        <a:rPr lang="zh-CN" sz="2600" b="1" kern="100" dirty="0">
                          <a:effectLst/>
                          <a:latin typeface="宋体"/>
                          <a:ea typeface="方正细黑一简体"/>
                          <a:cs typeface="Times New Roman"/>
                        </a:rPr>
                        <a:t>理如果要以一般性知识为前提</a:t>
                      </a:r>
                      <a:r>
                        <a:rPr lang="en-US" sz="2600" b="1" kern="100" dirty="0">
                          <a:effectLst/>
                          <a:latin typeface="宋体"/>
                          <a:ea typeface="方正细黑一简体"/>
                          <a:cs typeface="Times New Roman"/>
                        </a:rPr>
                        <a:t>(</a:t>
                      </a:r>
                      <a:r>
                        <a:rPr lang="zh-CN" sz="2600" b="1" kern="100" dirty="0">
                          <a:effectLst/>
                          <a:latin typeface="宋体"/>
                          <a:ea typeface="方正细黑一简体"/>
                          <a:cs typeface="Times New Roman"/>
                        </a:rPr>
                        <a:t>演绎推理未必都要以一般性知识为前提</a:t>
                      </a:r>
                      <a:r>
                        <a:rPr lang="en-US" sz="2600" b="1" kern="100" dirty="0">
                          <a:effectLst/>
                          <a:latin typeface="宋体"/>
                          <a:ea typeface="方正细黑一简体"/>
                          <a:cs typeface="Times New Roman"/>
                        </a:rPr>
                        <a:t>)</a:t>
                      </a:r>
                      <a:r>
                        <a:rPr lang="zh-CN" sz="2600" b="1" kern="100" dirty="0">
                          <a:effectLst/>
                          <a:latin typeface="宋体"/>
                          <a:ea typeface="方正细黑一简体"/>
                          <a:cs typeface="Times New Roman"/>
                        </a:rPr>
                        <a:t>，则通常要依赖归纳推理来提供一般性知识。②归纳推理离不开演绎推理。其一，为了提高归纳推理的可靠程度，需要运用已有的理论知识，对归纳推理的个别性前提进行分析，把握其中的因果性、必然性，这就要用到演绎推理。其二，归纳推理依靠演绎推理来验证自己的结论</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矩形 8"/>
          <p:cNvSpPr/>
          <p:nvPr/>
        </p:nvSpPr>
        <p:spPr>
          <a:xfrm>
            <a:off x="1057027" y="1052736"/>
            <a:ext cx="854721" cy="492443"/>
          </a:xfrm>
          <a:prstGeom prst="rect">
            <a:avLst/>
          </a:prstGeom>
        </p:spPr>
        <p:txBody>
          <a:bodyPr wrap="none">
            <a:spAutoFit/>
          </a:bodyPr>
          <a:lstStyle/>
          <a:p>
            <a:r>
              <a:rPr lang="zh-CN" altLang="en-US" sz="2600" b="1" dirty="0" smtClean="0">
                <a:latin typeface="方正细黑一简体" panose="03000509000000000000" pitchFamily="65" charset="-122"/>
                <a:ea typeface="方正细黑一简体" panose="03000509000000000000" pitchFamily="65" charset="-122"/>
              </a:rPr>
              <a:t>续表</a:t>
            </a:r>
            <a:endParaRPr lang="zh-CN" altLang="en-US" sz="2600" b="1" dirty="0">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720080"/>
          </a:xfrm>
        </p:spPr>
        <p:txBody>
          <a:bodyPr>
            <a:normAutofit fontScale="92500"/>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二、演绎推理、归纳推理与科学思维的联系</a:t>
            </a:r>
            <a:endParaRPr lang="zh-CN" altLang="zh-CN" sz="1050" kern="100" dirty="0">
              <a:latin typeface="宋体"/>
              <a:cs typeface="Courier New"/>
            </a:endParaRPr>
          </a:p>
          <a:p>
            <a:pPr>
              <a:tabLst>
                <a:tab pos="809625" algn="l"/>
              </a:tabLst>
            </a:pPr>
            <a:endParaRPr lang="zh-CN" altLang="en-US" sz="2600" dirty="0"/>
          </a:p>
        </p:txBody>
      </p:sp>
      <p:pic>
        <p:nvPicPr>
          <p:cNvPr id="4098" name="Picture 2" descr="24YLXGKXZZX3-13.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849115" y="2060848"/>
            <a:ext cx="8640960" cy="288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0801200" cy="6408712"/>
          </a:xfrm>
        </p:spPr>
        <p:txBody>
          <a:bodyPr>
            <a:normAutofit lnSpcReduction="10000"/>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主题热点训练——做到学以致用</a:t>
            </a:r>
            <a:endParaRPr lang="zh-CN" altLang="zh-CN" sz="1050" kern="100" dirty="0">
              <a:latin typeface="宋体"/>
              <a:cs typeface="Courier New"/>
            </a:endParaRPr>
          </a:p>
          <a:p>
            <a:pPr marL="722313" indent="-722313"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．“青年是引领风气之先的力量。我是青年。所以，我是引领风气之先的力量。”这一推理所犯的错误是</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722313"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．“四概念”的错误</a:t>
            </a:r>
            <a:r>
              <a:rPr lang="en-US" altLang="zh-CN" sz="2600" b="1" kern="100" dirty="0">
                <a:latin typeface="宋体"/>
                <a:ea typeface="方正细黑一简体"/>
                <a:cs typeface="Times New Roman"/>
              </a:rPr>
              <a:t>  	</a:t>
            </a:r>
            <a:r>
              <a:rPr lang="en-US" altLang="zh-CN" sz="2600" b="1" kern="100" dirty="0" smtClean="0">
                <a:latin typeface="宋体"/>
                <a:ea typeface="方正细黑一简体"/>
                <a:cs typeface="Times New Roman"/>
              </a:rPr>
              <a:t>	B</a:t>
            </a:r>
            <a:r>
              <a:rPr lang="zh-CN" altLang="zh-CN" sz="2600" b="1" kern="100" dirty="0">
                <a:latin typeface="宋体"/>
                <a:ea typeface="方正细黑一简体"/>
                <a:cs typeface="Times New Roman"/>
              </a:rPr>
              <a:t>．中项不周延</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．大项不当扩大</a:t>
            </a:r>
            <a:r>
              <a:rPr lang="en-US" altLang="zh-CN" sz="2600" b="1" kern="100" dirty="0">
                <a:latin typeface="宋体"/>
                <a:ea typeface="方正细黑一简体"/>
                <a:cs typeface="Times New Roman"/>
              </a:rPr>
              <a:t>  	</a:t>
            </a:r>
            <a:r>
              <a:rPr lang="en-US" altLang="zh-CN" sz="2600" b="1" kern="100" dirty="0" smtClean="0">
                <a:latin typeface="宋体"/>
                <a:ea typeface="方正细黑一简体"/>
                <a:cs typeface="Times New Roman"/>
              </a:rPr>
              <a:t>		D</a:t>
            </a:r>
            <a:r>
              <a:rPr lang="zh-CN" altLang="zh-CN" sz="2600" b="1" kern="100" dirty="0">
                <a:latin typeface="宋体"/>
                <a:ea typeface="方正细黑一简体"/>
                <a:cs typeface="Times New Roman"/>
              </a:rPr>
              <a:t>．小项不当扩大</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A</a:t>
            </a:r>
            <a:endParaRPr lang="en-US" altLang="zh-CN" sz="2600" b="1" kern="100" dirty="0" smtClean="0">
              <a:solidFill>
                <a:srgbClr val="FF0000"/>
              </a:solidFill>
              <a:latin typeface="宋体"/>
              <a:ea typeface="方正细黑一简体"/>
              <a:cs typeface="Times New Roman"/>
            </a:endParaRPr>
          </a:p>
          <a:p>
            <a:pPr marL="722313" indent="-60325"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料中推理的两个“青年”不是同一个概念，前者是指青年人的整体，后者是指某一青年个人。因此，这个三段论犯了“四概念”的错误，</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正确。</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C</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排除。</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7" dur="500"/>
                                        <p:tgtEl>
                                          <p:spTgt spid="2">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1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习近平总书记到北京二七厂冰雪项目训练基地看望备战冬奥会的运动员时勉励大家：“人生能有几回搏，拼搏是值得的，不经一番寒彻骨，怎得梅花扑鼻香，祝你们取得好成绩。”习近平总书记的一席话蕴含的推理依据</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．肯定前件就要肯定后件</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B</a:t>
            </a:r>
            <a:r>
              <a:rPr lang="zh-CN" altLang="zh-CN" sz="2600" b="1" kern="100" dirty="0">
                <a:latin typeface="宋体"/>
                <a:ea typeface="方正细黑一简体"/>
                <a:cs typeface="Times New Roman"/>
              </a:rPr>
              <a:t>．否定前件就要否定后件</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．肯定后件就要肯定前件</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D</a:t>
            </a:r>
            <a:r>
              <a:rPr lang="zh-CN" altLang="zh-CN" sz="2600" b="1" kern="100" dirty="0">
                <a:latin typeface="宋体"/>
                <a:ea typeface="方正细黑一简体"/>
                <a:cs typeface="Times New Roman"/>
              </a:rPr>
              <a:t>．否定后件就要否定前件</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24744"/>
            <a:ext cx="10801200" cy="4752528"/>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不经一番寒彻骨，怎得梅花扑鼻香”属于必要条件假言判断，“拼搏是值得的”是对这一必要条件假言判断的前件的否定，因此后件为假，即梅花会有扑鼻的芳香——能取得好成绩，</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en-US" altLang="zh-CN" sz="2600" b="1" kern="100" dirty="0" smtClean="0">
                <a:latin typeface="宋体"/>
                <a:ea typeface="方正细黑一简体"/>
                <a:cs typeface="Times New Roman"/>
              </a:rPr>
              <a:t>C</a:t>
            </a:r>
            <a:r>
              <a:rPr lang="zh-CN" altLang="zh-CN" sz="2600" b="1" kern="100" dirty="0">
                <a:latin typeface="宋体"/>
                <a:ea typeface="方正细黑一简体"/>
                <a:cs typeface="Times New Roman"/>
              </a:rPr>
              <a:t>是必要条件假言推理的有效式，但不符合题意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en-US" altLang="zh-CN" sz="2600" b="1" kern="100" dirty="0" smtClean="0">
                <a:latin typeface="宋体"/>
                <a:ea typeface="方正细黑一简体"/>
                <a:cs typeface="Times New Roman"/>
              </a:rPr>
              <a:t>A</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都属于错误的推理结构，排除。</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947" y="404664"/>
            <a:ext cx="11449272" cy="2592288"/>
          </a:xfrm>
        </p:spPr>
        <p:txBody>
          <a:bodyPr>
            <a:normAutofit/>
          </a:bodyPr>
          <a:lstStyle/>
          <a:p>
            <a:pPr marL="539750" indent="-539750">
              <a:tabLst>
                <a:tab pos="809625" algn="l"/>
              </a:tabLst>
            </a:pPr>
            <a:r>
              <a:rPr lang="en-US" altLang="zh-CN" sz="2600" b="1" kern="100" dirty="0">
                <a:latin typeface="方正细黑一简体"/>
                <a:cs typeface="Times New Roman"/>
              </a:rPr>
              <a:t>3</a:t>
            </a:r>
            <a:r>
              <a:rPr lang="zh-CN" altLang="zh-CN" sz="2600" b="1" kern="100" dirty="0">
                <a:ea typeface="方正细黑一简体"/>
                <a:cs typeface="Times New Roman"/>
              </a:rPr>
              <a:t>．实验将</a:t>
            </a:r>
            <a:r>
              <a:rPr lang="en-US" altLang="zh-CN" sz="2600" b="1" kern="100" dirty="0">
                <a:ea typeface="方正细黑一简体"/>
                <a:cs typeface="Times New Roman"/>
              </a:rPr>
              <a:t>0.01</a:t>
            </a:r>
            <a:r>
              <a:rPr lang="zh-CN" altLang="zh-CN" sz="2600" b="1" kern="100" dirty="0">
                <a:ea typeface="方正细黑一简体"/>
                <a:cs typeface="Times New Roman"/>
              </a:rPr>
              <a:t>摩尔</a:t>
            </a:r>
            <a:r>
              <a:rPr lang="en-US" altLang="zh-CN" sz="2600" b="1" kern="100" dirty="0">
                <a:ea typeface="方正细黑一简体"/>
                <a:cs typeface="Times New Roman"/>
              </a:rPr>
              <a:t>/</a:t>
            </a:r>
            <a:r>
              <a:rPr lang="zh-CN" altLang="zh-CN" sz="2600" b="1" kern="100" dirty="0">
                <a:ea typeface="方正细黑一简体"/>
                <a:cs typeface="Times New Roman"/>
              </a:rPr>
              <a:t>升的醋酸溶液</a:t>
            </a:r>
            <a:r>
              <a:rPr lang="en-US" altLang="zh-CN" sz="2600" b="1" kern="100" dirty="0">
                <a:ea typeface="方正细黑一简体"/>
                <a:cs typeface="Times New Roman"/>
              </a:rPr>
              <a:t>25</a:t>
            </a:r>
            <a:r>
              <a:rPr lang="zh-CN" altLang="zh-CN" sz="2600" b="1" kern="100" dirty="0">
                <a:ea typeface="方正细黑一简体"/>
                <a:cs typeface="Times New Roman"/>
              </a:rPr>
              <a:t>毫升装入烧杯，用测定溶液导电性的装置检测三种不同温度下醋酸溶液导电性的强弱。结果发现：</a:t>
            </a:r>
            <a:r>
              <a:rPr lang="en-US" altLang="zh-CN" sz="2600" b="1" kern="100" dirty="0">
                <a:ea typeface="方正细黑一简体"/>
                <a:cs typeface="Times New Roman"/>
              </a:rPr>
              <a:t>0 </a:t>
            </a:r>
            <a:r>
              <a:rPr lang="zh-CN" altLang="zh-CN" sz="2600" b="1" kern="100" dirty="0">
                <a:ea typeface="方正细黑一简体"/>
                <a:cs typeface="Times New Roman"/>
              </a:rPr>
              <a:t>℃时，通电，灯泡暗淡；</a:t>
            </a:r>
            <a:r>
              <a:rPr lang="en-US" altLang="zh-CN" sz="2600" b="1" kern="100" dirty="0">
                <a:ea typeface="方正细黑一简体"/>
                <a:cs typeface="Times New Roman"/>
              </a:rPr>
              <a:t>50 </a:t>
            </a:r>
            <a:r>
              <a:rPr lang="zh-CN" altLang="zh-CN" sz="2600" b="1" kern="100" dirty="0">
                <a:ea typeface="方正细黑一简体"/>
                <a:cs typeface="Times New Roman"/>
              </a:rPr>
              <a:t>℃时，通电，灯泡比较明亮；</a:t>
            </a:r>
            <a:r>
              <a:rPr lang="en-US" altLang="zh-CN" sz="2600" b="1" kern="100" dirty="0">
                <a:ea typeface="方正细黑一简体"/>
                <a:cs typeface="Times New Roman"/>
              </a:rPr>
              <a:t>100 </a:t>
            </a:r>
            <a:r>
              <a:rPr lang="zh-CN" altLang="zh-CN" sz="2600" b="1" kern="100" dirty="0">
                <a:ea typeface="方正细黑一简体"/>
                <a:cs typeface="Times New Roman"/>
              </a:rPr>
              <a:t>℃时，通电，灯泡明亮。由此我们可以得到：温度与电流的强弱具有因果关系。如下表所示：</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23832991"/>
              </p:ext>
            </p:extLst>
          </p:nvPr>
        </p:nvGraphicFramePr>
        <p:xfrm>
          <a:off x="1777107" y="3284984"/>
          <a:ext cx="8000365" cy="2694432"/>
        </p:xfrm>
        <a:graphic>
          <a:graphicData uri="http://schemas.openxmlformats.org/drawingml/2006/table">
            <a:tbl>
              <a:tblPr/>
              <a:tblGrid>
                <a:gridCol w="1339215"/>
                <a:gridCol w="4629785"/>
                <a:gridCol w="2031365"/>
              </a:tblGrid>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场合</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相关因素</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结果</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en-US" sz="2600" b="1" kern="100">
                          <a:effectLst/>
                          <a:latin typeface="方正细黑一简体"/>
                          <a:cs typeface="Times New Roman"/>
                        </a:rPr>
                        <a:t>1</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醋酸溶液、导电装置、</a:t>
                      </a:r>
                      <a:r>
                        <a:rPr lang="en-US" sz="2600" b="1" kern="100">
                          <a:effectLst/>
                          <a:latin typeface="宋体"/>
                          <a:ea typeface="方正细黑一简体"/>
                          <a:cs typeface="Times New Roman"/>
                        </a:rPr>
                        <a:t>0 </a:t>
                      </a:r>
                      <a:r>
                        <a:rPr lang="zh-CN" sz="2600" b="1" kern="100">
                          <a:effectLst/>
                          <a:latin typeface="宋体"/>
                          <a:ea typeface="方正细黑一简体"/>
                          <a:cs typeface="Times New Roman"/>
                        </a:rPr>
                        <a:t>℃</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暗淡</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en-US" sz="2600" b="1" kern="100">
                          <a:effectLst/>
                          <a:latin typeface="方正细黑一简体"/>
                          <a:cs typeface="Times New Roman"/>
                        </a:rPr>
                        <a:t>2</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醋酸溶液、导电装置、</a:t>
                      </a:r>
                      <a:r>
                        <a:rPr lang="en-US" sz="2600" b="1" kern="100">
                          <a:effectLst/>
                          <a:latin typeface="宋体"/>
                          <a:ea typeface="方正细黑一简体"/>
                          <a:cs typeface="Times New Roman"/>
                        </a:rPr>
                        <a:t>50 </a:t>
                      </a:r>
                      <a:r>
                        <a:rPr lang="zh-CN" sz="2600" b="1" kern="100">
                          <a:effectLst/>
                          <a:latin typeface="宋体"/>
                          <a:ea typeface="方正细黑一简体"/>
                          <a:cs typeface="Times New Roman"/>
                        </a:rPr>
                        <a:t>℃</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比较明亮</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en-US" sz="2600" b="1" kern="100">
                          <a:effectLst/>
                          <a:latin typeface="方正细黑一简体"/>
                          <a:cs typeface="Times New Roman"/>
                        </a:rPr>
                        <a:t>3</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醋酸溶液、导电装置、</a:t>
                      </a:r>
                      <a:r>
                        <a:rPr lang="en-US" sz="2600" b="1" kern="100">
                          <a:effectLst/>
                          <a:latin typeface="宋体"/>
                          <a:ea typeface="方正细黑一简体"/>
                          <a:cs typeface="Times New Roman"/>
                        </a:rPr>
                        <a:t>100 </a:t>
                      </a:r>
                      <a:r>
                        <a:rPr lang="zh-CN" sz="2600" b="1" kern="100">
                          <a:effectLst/>
                          <a:latin typeface="宋体"/>
                          <a:ea typeface="方正细黑一简体"/>
                          <a:cs typeface="Times New Roman"/>
                        </a:rPr>
                        <a:t>℃</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明亮</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24744"/>
            <a:ext cx="10801200" cy="4680520"/>
          </a:xfrm>
        </p:spPr>
        <p:txBody>
          <a:bodyPr>
            <a:normAutofit/>
          </a:bodyPr>
          <a:lstStyle/>
          <a:p>
            <a:pPr indent="0" algn="just">
              <a:lnSpc>
                <a:spcPct val="170000"/>
              </a:lnSpc>
              <a:spcAft>
                <a:spcPts val="0"/>
              </a:spcAft>
              <a:tabLst>
                <a:tab pos="2700655" algn="l"/>
              </a:tabLst>
            </a:pPr>
            <a:r>
              <a:rPr lang="zh-CN" altLang="zh-CN" sz="2600" b="1" kern="100" dirty="0">
                <a:latin typeface="宋体"/>
                <a:ea typeface="方正细黑一简体"/>
                <a:cs typeface="Times New Roman"/>
              </a:rPr>
              <a:t>材料所体现的探求因果联系的方法</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．求同法</a:t>
            </a:r>
            <a:r>
              <a:rPr lang="en-US" altLang="zh-CN" sz="2600" b="1" kern="100" dirty="0">
                <a:latin typeface="宋体"/>
                <a:ea typeface="方正细黑一简体"/>
                <a:cs typeface="Times New Roman"/>
              </a:rPr>
              <a:t>  	</a:t>
            </a:r>
            <a:r>
              <a:rPr lang="en-US" altLang="zh-CN" sz="2600" b="1" kern="100" dirty="0" smtClean="0">
                <a:latin typeface="宋体"/>
                <a:ea typeface="方正细黑一简体"/>
                <a:cs typeface="Times New Roman"/>
              </a:rPr>
              <a:t>		B</a:t>
            </a:r>
            <a:r>
              <a:rPr lang="zh-CN" altLang="zh-CN" sz="2600" b="1" kern="100" dirty="0">
                <a:latin typeface="宋体"/>
                <a:ea typeface="方正细黑一简体"/>
                <a:cs typeface="Times New Roman"/>
              </a:rPr>
              <a:t>．求异法</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．共变法</a:t>
            </a:r>
            <a:r>
              <a:rPr lang="en-US" altLang="zh-CN" sz="2600" b="1" kern="100" dirty="0">
                <a:latin typeface="宋体"/>
                <a:ea typeface="方正细黑一简体"/>
                <a:cs typeface="Times New Roman"/>
              </a:rPr>
              <a:t>  	</a:t>
            </a:r>
            <a:r>
              <a:rPr lang="en-US" altLang="zh-CN" sz="2600" b="1" kern="100" dirty="0" smtClean="0">
                <a:latin typeface="宋体"/>
                <a:ea typeface="方正细黑一简体"/>
                <a:cs typeface="Times New Roman"/>
              </a:rPr>
              <a:t>		D</a:t>
            </a:r>
            <a:r>
              <a:rPr lang="zh-CN" altLang="zh-CN" sz="2600" b="1" kern="100" dirty="0">
                <a:latin typeface="宋体"/>
                <a:ea typeface="方正细黑一简体"/>
                <a:cs typeface="Times New Roman"/>
              </a:rPr>
              <a:t>．求同求异并用法</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料中其他因素不变，只有温度的变化导致结果的改变，体现了探求因果关系的“共变法”，</a:t>
            </a:r>
            <a:r>
              <a:rPr lang="en-US" altLang="zh-CN" sz="2600" b="1" kern="100" dirty="0">
                <a:latin typeface="宋体"/>
                <a:ea typeface="方正细黑一简体"/>
                <a:cs typeface="Times New Roman"/>
              </a:rPr>
              <a:t>C</a:t>
            </a:r>
            <a:r>
              <a:rPr lang="zh-CN" altLang="zh-CN" sz="2600" b="1" kern="100" dirty="0">
                <a:latin typeface="宋体"/>
                <a:ea typeface="方正细黑一简体"/>
                <a:cs typeface="Times New Roman"/>
              </a:rPr>
              <a:t>符合题意，</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均排除。</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836712"/>
            <a:ext cx="10801200" cy="5328592"/>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．阅读材料，完成下列要求。</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新冠肺炎疫情为数字化办公按下了快进键。</a:t>
            </a:r>
            <a:r>
              <a:rPr lang="en-US" altLang="zh-CN" sz="2600" b="1" kern="100" dirty="0">
                <a:latin typeface="宋体"/>
                <a:ea typeface="方正细黑一简体"/>
                <a:cs typeface="Times New Roman"/>
              </a:rPr>
              <a:t>2022</a:t>
            </a:r>
            <a:r>
              <a:rPr lang="zh-CN" altLang="zh-CN" sz="2600" b="1" kern="100" dirty="0">
                <a:latin typeface="宋体"/>
                <a:ea typeface="方正细黑一简体"/>
                <a:cs typeface="Times New Roman"/>
              </a:rPr>
              <a:t>年</a:t>
            </a:r>
            <a:r>
              <a:rPr lang="en-US" altLang="zh-CN" sz="2600" b="1" kern="100" dirty="0">
                <a:latin typeface="宋体"/>
                <a:ea typeface="方正细黑一简体"/>
                <a:cs typeface="Times New Roman"/>
              </a:rPr>
              <a:t>6</a:t>
            </a:r>
            <a:r>
              <a:rPr lang="zh-CN" altLang="zh-CN" sz="2600" b="1" kern="100" dirty="0">
                <a:latin typeface="宋体"/>
                <a:ea typeface="方正细黑一简体"/>
                <a:cs typeface="Times New Roman"/>
              </a:rPr>
              <a:t>月，某招聘软件统计显示：即使在疫情缓解后，文化、传媒、金融业的远程居家办公职位招聘占比也在迅速上升。然而，居家办公也有了新困扰……</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难题</a:t>
            </a:r>
            <a:r>
              <a:rPr lang="en-US" altLang="zh-CN" sz="2600" b="1" kern="100" dirty="0">
                <a:latin typeface="宋体"/>
                <a:ea typeface="方正细黑一简体"/>
                <a:cs typeface="Times New Roman"/>
              </a:rPr>
              <a:t>1</a:t>
            </a:r>
            <a:r>
              <a:rPr lang="zh-CN" altLang="zh-CN" sz="2600" b="1" kern="100" dirty="0">
                <a:latin typeface="宋体"/>
                <a:ea typeface="方正细黑一简体"/>
                <a:cs typeface="Times New Roman"/>
              </a:rPr>
              <a:t>　经历了一段时间的居家办公，不少职场人都有这样的感受——从</a:t>
            </a:r>
            <a:r>
              <a:rPr lang="en-US" altLang="zh-CN" sz="2600" b="1" kern="100" dirty="0">
                <a:latin typeface="宋体"/>
                <a:ea typeface="方正细黑一简体"/>
                <a:cs typeface="Times New Roman"/>
              </a:rPr>
              <a:t>8</a:t>
            </a:r>
            <a:r>
              <a:rPr lang="zh-CN" altLang="zh-CN" sz="2600" b="1" kern="100" dirty="0">
                <a:latin typeface="宋体"/>
                <a:ea typeface="方正细黑一简体"/>
                <a:cs typeface="Times New Roman"/>
              </a:rPr>
              <a:t>小时在岗变成了全天在线，甚至休息日也逃不掉工作群的“狂轰滥炸”。</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1089232" cy="6669360"/>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难题</a:t>
            </a:r>
            <a:r>
              <a:rPr lang="en-US" altLang="zh-CN" sz="2600" b="1" kern="100" dirty="0">
                <a:latin typeface="宋体"/>
                <a:ea typeface="方正细黑一简体"/>
                <a:cs typeface="Times New Roman"/>
              </a:rPr>
              <a:t>2</a:t>
            </a:r>
            <a:r>
              <a:rPr lang="zh-CN" altLang="zh-CN" sz="2600" b="1" kern="100" dirty="0">
                <a:latin typeface="宋体"/>
                <a:ea typeface="方正细黑一简体"/>
                <a:cs typeface="Times New Roman"/>
              </a:rPr>
              <a:t>　针对居家办公降薪现象，很多人在网上倾诉委屈。张某：公司扣减了居家办公人员的基础工资。刘某：在家办公工资减半了！李某：居家办公</a:t>
            </a:r>
            <a:r>
              <a:rPr lang="en-US" altLang="zh-CN" sz="2600" b="1" kern="100" dirty="0">
                <a:latin typeface="宋体"/>
                <a:ea typeface="方正细黑一简体"/>
                <a:cs typeface="Times New Roman"/>
              </a:rPr>
              <a:t>3</a:t>
            </a:r>
            <a:r>
              <a:rPr lang="zh-CN" altLang="zh-CN" sz="2600" b="1" kern="100" dirty="0">
                <a:latin typeface="宋体"/>
                <a:ea typeface="方正细黑一简体"/>
                <a:cs typeface="Times New Roman"/>
              </a:rPr>
              <a:t>周，公司通知本周将会降薪。</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难题</a:t>
            </a:r>
            <a:r>
              <a:rPr lang="en-US" altLang="zh-CN" sz="2600" b="1" kern="100" dirty="0">
                <a:latin typeface="宋体"/>
                <a:ea typeface="方正细黑一简体"/>
                <a:cs typeface="Times New Roman"/>
              </a:rPr>
              <a:t>3</a:t>
            </a:r>
            <a:r>
              <a:rPr lang="zh-CN" altLang="zh-CN" sz="2600" b="1" kern="100" dirty="0">
                <a:latin typeface="宋体"/>
                <a:ea typeface="方正细黑一简体"/>
                <a:cs typeface="Times New Roman"/>
              </a:rPr>
              <a:t>　某公司要求居家员工安装电脑监控软件，并在工作日每</a:t>
            </a:r>
            <a:r>
              <a:rPr lang="en-US" altLang="zh-CN" sz="2600" b="1" kern="100" dirty="0">
                <a:latin typeface="宋体"/>
                <a:ea typeface="方正细黑一简体"/>
                <a:cs typeface="Times New Roman"/>
              </a:rPr>
              <a:t>5</a:t>
            </a:r>
            <a:r>
              <a:rPr lang="zh-CN" altLang="zh-CN" sz="2600" b="1" kern="100" dirty="0">
                <a:latin typeface="宋体"/>
                <a:ea typeface="方正细黑一简体"/>
                <a:cs typeface="Times New Roman"/>
              </a:rPr>
              <a:t>分钟抓拍一次人脸，否则视为旷工。于是，员工纷纷吐槽，“一整天都要开着摄影头”“吓得我在家都不敢去厕所”。</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网友小王指出：“侵权行为是违法的，有些居家办公规定不是侵权行为，所以，有些居家办公规定不是违法的。”运用《逻辑与思维》的知识，说明小王使用的是哪种推理方法，判断该推理是否有效，并说明原因。</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0801200" cy="6408712"/>
          </a:xfrm>
        </p:spPr>
        <p:txBody>
          <a:bodyPr>
            <a:normAutofit fontScale="92500" lnSpcReduction="10000"/>
          </a:bodyPr>
          <a:lstStyle/>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运用《法律与生活》的知识，结合材料，分析以上用人单位侵犯了劳动者的哪些合法权利，并说明理由。</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答案示例：</a:t>
            </a:r>
            <a:r>
              <a:rPr lang="en-US" altLang="zh-CN" sz="2600" b="1" kern="100" dirty="0">
                <a:latin typeface="宋体"/>
                <a:ea typeface="方正细黑一简体"/>
                <a:cs typeface="Times New Roman"/>
              </a:rPr>
              <a:t>(1)</a:t>
            </a:r>
            <a:r>
              <a:rPr lang="zh-CN" altLang="zh-CN" sz="2600" b="1" kern="100" dirty="0">
                <a:latin typeface="宋体"/>
                <a:ea typeface="方正细黑一简体"/>
                <a:cs typeface="Times New Roman"/>
              </a:rPr>
              <a:t>该推理为三段论推理。这个推理是无效的，一个形式结构正确的三段论，前提中不周延的项，结论中不得周延。该推理中，“违法的”作为大项在大前提中不周延，但在结论中周延，犯了“大项不当扩大”的错误。</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①劳动者有休息休假的权利。用人单位在居家办公期间，占用员工的休息日，不符合我国职工每天工作八小时、每周至少休息一日的法律规定。②劳动者有取得劳动报酬的权利。我国劳动法律规定用人单位不得随意降薪，居家办公的劳动者有权要求用人单位按劳动合同支付其报酬。③公民享有个人隐私权。用人单位要求员工安装电脑监控软件，侵犯了员工的隐私权。</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89929" y="1453852"/>
            <a:ext cx="2263769" cy="2263180"/>
            <a:chOff x="1278794" y="3334906"/>
            <a:chExt cx="914014" cy="914014"/>
          </a:xfrm>
        </p:grpSpPr>
        <p:grpSp>
          <p:nvGrpSpPr>
            <p:cNvPr id="10" name="组合 9"/>
            <p:cNvGrpSpPr/>
            <p:nvPr/>
          </p:nvGrpSpPr>
          <p:grpSpPr>
            <a:xfrm>
              <a:off x="1278794" y="3334906"/>
              <a:ext cx="914014" cy="914014"/>
              <a:chOff x="304800" y="673084"/>
              <a:chExt cx="4000500" cy="4000513"/>
            </a:xfrm>
            <a:effectLst>
              <a:outerShdw blurRad="444500" dist="254000" dir="8100000" algn="tr" rotWithShape="0">
                <a:prstClr val="black">
                  <a:alpha val="50000"/>
                </a:prstClr>
              </a:outerShdw>
            </a:effectLst>
          </p:grpSpPr>
          <p:sp>
            <p:nvSpPr>
              <p:cNvPr id="12" name="同心圆 11"/>
              <p:cNvSpPr/>
              <p:nvPr/>
            </p:nvSpPr>
            <p:spPr>
              <a:xfrm>
                <a:off x="304800" y="673084"/>
                <a:ext cx="4000500" cy="4000513"/>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 name="椭圆 12"/>
              <p:cNvSpPr/>
              <p:nvPr/>
            </p:nvSpPr>
            <p:spPr>
              <a:xfrm>
                <a:off x="392111" y="760411"/>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1" name="TextBox 10"/>
            <p:cNvSpPr txBox="1"/>
            <p:nvPr/>
          </p:nvSpPr>
          <p:spPr>
            <a:xfrm>
              <a:off x="1458639" y="3465722"/>
              <a:ext cx="532149"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谢</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14" name="组合 13"/>
          <p:cNvGrpSpPr/>
          <p:nvPr/>
        </p:nvGrpSpPr>
        <p:grpSpPr>
          <a:xfrm>
            <a:off x="3401770" y="2966020"/>
            <a:ext cx="2263769" cy="2263180"/>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6" name="TextBox 15"/>
            <p:cNvSpPr txBox="1"/>
            <p:nvPr/>
          </p:nvSpPr>
          <p:spPr>
            <a:xfrm>
              <a:off x="1461947" y="3521010"/>
              <a:ext cx="530206" cy="584208"/>
            </a:xfrm>
            <a:prstGeom prst="rect">
              <a:avLst/>
            </a:prstGeom>
            <a:noFill/>
          </p:spPr>
          <p:txBody>
            <a:bodyPr wrap="none" rtlCol="0">
              <a:spAutoFit/>
            </a:bodyPr>
            <a:lstStyle/>
            <a:p>
              <a:pPr lvl="0" algn="ctr"/>
              <a:r>
                <a:rPr lang="zh-CN" altLang="en-US" sz="8800" b="1" dirty="0">
                  <a:solidFill>
                    <a:srgbClr val="990000"/>
                  </a:solidFill>
                  <a:latin typeface="方正黑体_GBK" panose="03000509000000000000" pitchFamily="65" charset="-122"/>
                  <a:ea typeface="方正黑体_GBK" panose="03000509000000000000" pitchFamily="65" charset="-122"/>
                  <a:cs typeface="经典行楷简" panose="02010609000101010101" pitchFamily="49" charset="-122"/>
                </a:rPr>
                <a:t>谢</a:t>
              </a:r>
            </a:p>
          </p:txBody>
        </p:sp>
      </p:grpSp>
      <p:grpSp>
        <p:nvGrpSpPr>
          <p:cNvPr id="19" name="组合 18"/>
          <p:cNvGrpSpPr/>
          <p:nvPr/>
        </p:nvGrpSpPr>
        <p:grpSpPr>
          <a:xfrm>
            <a:off x="6354098" y="1278904"/>
            <a:ext cx="2263769" cy="2263180"/>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1" name="TextBox 20"/>
            <p:cNvSpPr txBox="1"/>
            <p:nvPr/>
          </p:nvSpPr>
          <p:spPr>
            <a:xfrm>
              <a:off x="1477140" y="3523008"/>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观</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4" name="组合 23"/>
          <p:cNvGrpSpPr/>
          <p:nvPr/>
        </p:nvGrpSpPr>
        <p:grpSpPr>
          <a:xfrm>
            <a:off x="9450442" y="2501039"/>
            <a:ext cx="2263769" cy="2263180"/>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4" name="椭圆 33"/>
              <p:cNvSpPr/>
              <p:nvPr/>
            </p:nvSpPr>
            <p:spPr>
              <a:xfrm>
                <a:off x="425172" y="831520"/>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6" name="TextBox 25"/>
            <p:cNvSpPr txBox="1"/>
            <p:nvPr/>
          </p:nvSpPr>
          <p:spPr>
            <a:xfrm>
              <a:off x="1496641" y="3503457"/>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看</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7" name="组合 26"/>
          <p:cNvGrpSpPr/>
          <p:nvPr/>
        </p:nvGrpSpPr>
        <p:grpSpPr>
          <a:xfrm>
            <a:off x="336947" y="1628800"/>
            <a:ext cx="11496070" cy="2925098"/>
            <a:chOff x="1260022" y="2163164"/>
            <a:chExt cx="6960165" cy="1748634"/>
          </a:xfrm>
          <a:noFill/>
          <a:effectLst>
            <a:outerShdw blurRad="76200" dist="38100" dir="5400000" algn="t" rotWithShape="0">
              <a:prstClr val="black">
                <a:alpha val="28000"/>
              </a:prstClr>
            </a:outerShdw>
          </a:effectLst>
        </p:grpSpPr>
        <p:sp>
          <p:nvSpPr>
            <p:cNvPr id="28"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29"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0"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1"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282850921"/>
      </p:ext>
    </p:extLst>
  </p:cSld>
  <p:clrMapOvr>
    <a:masterClrMapping/>
  </p:clrMapOvr>
  <p:transition spd="slow" advClick="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4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14:bounceEnd="44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44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44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325</TotalTime>
  <Words>3075</Words>
  <Application>Microsoft Office PowerPoint</Application>
  <PresentationFormat>自定义</PresentationFormat>
  <Paragraphs>98</Paragraphs>
  <Slides>25</Slides>
  <Notes>1</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141</cp:revision>
  <dcterms:created xsi:type="dcterms:W3CDTF">2021-04-02T06:41:31Z</dcterms:created>
  <dcterms:modified xsi:type="dcterms:W3CDTF">2023-02-16T06:13:33Z</dcterms:modified>
</cp:coreProperties>
</file>